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90" d="100"/>
          <a:sy n="90" d="100"/>
        </p:scale>
        <p:origin x="1196" y="-29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CF5ED2-1AA8-4A7C-ABC4-F7472B8C0FEB}"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945272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F5ED2-1AA8-4A7C-ABC4-F7472B8C0FEB}"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413692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CF5ED2-1AA8-4A7C-ABC4-F7472B8C0FEB}"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692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CF5ED2-1AA8-4A7C-ABC4-F7472B8C0FEB}"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3374461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CF5ED2-1AA8-4A7C-ABC4-F7472B8C0FEB}" type="datetimeFigureOut">
              <a:rPr lang="en-US" smtClean="0"/>
              <a:t>24-Oct-26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3845432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CF5ED2-1AA8-4A7C-ABC4-F7472B8C0FEB}" type="datetimeFigureOut">
              <a:rPr lang="en-US" smtClean="0"/>
              <a:t>24-Oct-26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176918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CF5ED2-1AA8-4A7C-ABC4-F7472B8C0FEB}" type="datetimeFigureOut">
              <a:rPr lang="en-US" smtClean="0"/>
              <a:t>24-Oct-26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606322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CF5ED2-1AA8-4A7C-ABC4-F7472B8C0FEB}"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249080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4CF5ED2-1AA8-4A7C-ABC4-F7472B8C0FEB}"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3416623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F5ED2-1AA8-4A7C-ABC4-F7472B8C0FEB}"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1849684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CF5ED2-1AA8-4A7C-ABC4-F7472B8C0FEB}"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D7E79-84F4-42B3-B463-F9ABD1DED9E6}" type="slidenum">
              <a:rPr lang="en-US" smtClean="0"/>
              <a:t>‹#›</a:t>
            </a:fld>
            <a:endParaRPr lang="en-US"/>
          </a:p>
        </p:txBody>
      </p:sp>
    </p:spTree>
    <p:extLst>
      <p:ext uri="{BB962C8B-B14F-4D97-AF65-F5344CB8AC3E}">
        <p14:creationId xmlns:p14="http://schemas.microsoft.com/office/powerpoint/2010/main" val="2463639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4CF5ED2-1AA8-4A7C-ABC4-F7472B8C0FEB}" type="datetimeFigureOut">
              <a:rPr lang="en-US" smtClean="0"/>
              <a:t>24-Oct-26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4BD7E79-84F4-42B3-B463-F9ABD1DED9E6}" type="slidenum">
              <a:rPr lang="en-US" smtClean="0"/>
              <a:t>‹#›</a:t>
            </a:fld>
            <a:endParaRPr lang="en-US"/>
          </a:p>
        </p:txBody>
      </p:sp>
    </p:spTree>
    <p:extLst>
      <p:ext uri="{BB962C8B-B14F-4D97-AF65-F5344CB8AC3E}">
        <p14:creationId xmlns:p14="http://schemas.microsoft.com/office/powerpoint/2010/main" val="32012976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A4B9FF-BD92-371A-DEB2-9EA4281F851E}"/>
              </a:ext>
            </a:extLst>
          </p:cNvPr>
          <p:cNvSpPr/>
          <p:nvPr/>
        </p:nvSpPr>
        <p:spPr>
          <a:xfrm>
            <a:off x="738898" y="7761773"/>
            <a:ext cx="5380204" cy="1571841"/>
          </a:xfrm>
          <a:prstGeom prst="rect">
            <a:avLst/>
          </a:prstGeom>
          <a:noFill/>
        </p:spPr>
        <p:txBody>
          <a:bodyPr wrap="square" lIns="91440" tIns="45720" rIns="91440" bIns="45720">
            <a:spAutoFit/>
          </a:bodyPr>
          <a:lstStyle/>
          <a:p>
            <a:pPr algn="ctr"/>
            <a:r>
              <a:rPr lang="en-US" b="1" dirty="0"/>
              <a:t>AFFIDAVIT OF AUTHENTICITY</a:t>
            </a:r>
          </a:p>
          <a:p>
            <a:pPr algn="ctr"/>
            <a:r>
              <a:rPr lang="en-US" sz="1400" b="1" dirty="0"/>
              <a:t>(Declaration of Genuineness and Truthfulness)</a:t>
            </a:r>
          </a:p>
          <a:p>
            <a:endParaRPr lang="en-US" sz="1200" dirty="0"/>
          </a:p>
          <a:p>
            <a:pPr algn="just">
              <a:lnSpc>
                <a:spcPct val="150000"/>
              </a:lnSpc>
            </a:pPr>
            <a:r>
              <a:rPr lang="en-US" sz="1200" dirty="0"/>
              <a:t>	I, </a:t>
            </a:r>
            <a:r>
              <a:rPr lang="en-US" sz="1200" b="1" dirty="0"/>
              <a:t>[Full Name of Deponent]</a:t>
            </a:r>
            <a:r>
              <a:rPr lang="en-US" sz="1200" dirty="0"/>
              <a:t>, S/o / D/o / W/o </a:t>
            </a:r>
            <a:r>
              <a:rPr lang="en-US" sz="1200" b="1" dirty="0"/>
              <a:t>[Father’s / Husband’s Name]</a:t>
            </a:r>
            <a:r>
              <a:rPr lang="en-US" sz="1200" dirty="0"/>
              <a:t>, aged about </a:t>
            </a:r>
            <a:r>
              <a:rPr lang="en-US" sz="1200" b="1" dirty="0"/>
              <a:t>[Age]</a:t>
            </a:r>
            <a:r>
              <a:rPr lang="en-US" sz="1200" dirty="0"/>
              <a:t> years, occupation </a:t>
            </a:r>
            <a:r>
              <a:rPr lang="en-US" sz="1200" b="1" dirty="0"/>
              <a:t>[Occupation]</a:t>
            </a:r>
            <a:r>
              <a:rPr lang="en-US" sz="1200" dirty="0"/>
              <a:t>, residing at </a:t>
            </a:r>
            <a:r>
              <a:rPr lang="en-US" sz="1200" b="1" dirty="0"/>
              <a:t>[Full Residential Address]</a:t>
            </a:r>
            <a:r>
              <a:rPr lang="en-US" sz="1200" dirty="0"/>
              <a:t>, do hereby solemnly affirm and declare as follows:</a:t>
            </a:r>
          </a:p>
        </p:txBody>
      </p:sp>
      <p:sp>
        <p:nvSpPr>
          <p:cNvPr id="6" name="Rectangle 5">
            <a:extLst>
              <a:ext uri="{FF2B5EF4-FFF2-40B4-BE49-F238E27FC236}">
                <a16:creationId xmlns:a16="http://schemas.microsoft.com/office/drawing/2014/main" id="{D513844A-F4AA-50AB-EDAC-E413674394FE}"/>
              </a:ext>
            </a:extLst>
          </p:cNvPr>
          <p:cNvSpPr/>
          <p:nvPr/>
        </p:nvSpPr>
        <p:spPr>
          <a:xfrm>
            <a:off x="5265044" y="9287107"/>
            <a:ext cx="971869" cy="276999"/>
          </a:xfrm>
          <a:prstGeom prst="rect">
            <a:avLst/>
          </a:prstGeom>
          <a:noFill/>
        </p:spPr>
        <p:txBody>
          <a:bodyPr wrap="none" lIns="91440" tIns="45720" rIns="91440" bIns="45720">
            <a:spAutoFit/>
          </a:bodyPr>
          <a:lstStyle/>
          <a:p>
            <a:pPr algn="ctr"/>
            <a:r>
              <a:rPr lang="en-US" sz="1200" b="1" cap="none" spc="0" dirty="0">
                <a:ln w="0"/>
                <a:solidFill>
                  <a:schemeClr val="tx1"/>
                </a:solidFill>
              </a:rPr>
              <a:t>Page No.1/3</a:t>
            </a:r>
          </a:p>
        </p:txBody>
      </p:sp>
    </p:spTree>
    <p:extLst>
      <p:ext uri="{BB962C8B-B14F-4D97-AF65-F5344CB8AC3E}">
        <p14:creationId xmlns:p14="http://schemas.microsoft.com/office/powerpoint/2010/main" val="539813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56DC9C7-29BE-B68A-C510-8418FBA4C7C9}"/>
              </a:ext>
            </a:extLst>
          </p:cNvPr>
          <p:cNvSpPr/>
          <p:nvPr/>
        </p:nvSpPr>
        <p:spPr>
          <a:xfrm>
            <a:off x="738898" y="963506"/>
            <a:ext cx="5380204" cy="7788927"/>
          </a:xfrm>
          <a:prstGeom prst="rect">
            <a:avLst/>
          </a:prstGeom>
          <a:noFill/>
        </p:spPr>
        <p:txBody>
          <a:bodyPr wrap="square" lIns="91440" tIns="45720" rIns="91440" bIns="45720">
            <a:spAutoFit/>
          </a:bodyPr>
          <a:lstStyle/>
          <a:p>
            <a:pPr lvl="0" algn="just"/>
            <a:r>
              <a:rPr lang="en-US" sz="1200" dirty="0"/>
              <a:t>That I am the deponent herein and am competent and authorized, where applicable, to make this affidavit concerning the documents and information referred to below.</a:t>
            </a:r>
          </a:p>
          <a:p>
            <a:pPr lvl="0" algn="just"/>
            <a:endParaRPr lang="en-US" sz="1200" dirty="0"/>
          </a:p>
          <a:p>
            <a:pPr marL="228600" lvl="0" indent="-228600" algn="just">
              <a:buFont typeface="+mj-lt"/>
              <a:buAutoNum type="arabicPeriod"/>
            </a:pPr>
            <a:r>
              <a:rPr lang="en-US" sz="1200" dirty="0"/>
              <a:t>That the documents / records / information described in the Schedule to this affidavit relate to me and are submitted by me for the purpose of </a:t>
            </a:r>
            <a:r>
              <a:rPr lang="en-US" sz="1200" b="1" dirty="0"/>
              <a:t>[Specify Purpose]</a:t>
            </a:r>
            <a:r>
              <a:rPr lang="en-US" sz="1200" dirty="0"/>
              <a:t> before </a:t>
            </a:r>
            <a:r>
              <a:rPr lang="en-US" sz="1200" b="1" dirty="0"/>
              <a:t>[Name of Department / Authority / Institution].</a:t>
            </a:r>
          </a:p>
          <a:p>
            <a:pPr marL="228600" lvl="0" indent="-228600" algn="just">
              <a:buFont typeface="+mj-lt"/>
              <a:buAutoNum type="arabicPeriod"/>
            </a:pPr>
            <a:endParaRPr lang="en-US" sz="1200" b="1" dirty="0"/>
          </a:p>
          <a:p>
            <a:pPr marL="228600" lvl="0" indent="-228600" algn="just">
              <a:buFont typeface="+mj-lt"/>
              <a:buAutoNum type="arabicPeriod"/>
            </a:pPr>
            <a:r>
              <a:rPr lang="en-US" sz="1200" dirty="0"/>
              <a:t>That the particulars furnished in the aforesaid documents and records are true and correct to the best of my knowledge and belief.</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the documents identified in the Schedule are genuine and authentic to the extent of my knowledge and lawful authority, and any copies submitted by me are true copies of the corresponding originals in my possession or control, wherever applicable.</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I have not knowingly altered, fabricated, forged, or misrepresented any document or information referred to in this affidavit.</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to the best of my knowledge, the statements and particulars furnished by me are accurate and complete for the stated purpose, subject to any qualifications or disclosures specified herein.</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I undertake to produce the original documents for verification by the concerned authority whenever lawfully required and reasonably available to me.</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I understand that any knowingly false statement, forged document, or material misrepresentation may attract consequences under applicable law.</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I am executing this affidavit voluntarily for submission before </a:t>
            </a:r>
            <a:r>
              <a:rPr lang="en-US" sz="1200" b="1" dirty="0"/>
              <a:t>[Name of Authority / Institution]</a:t>
            </a:r>
            <a:r>
              <a:rPr lang="en-US" sz="1200" dirty="0"/>
              <a:t> for the purpose of </a:t>
            </a:r>
            <a:r>
              <a:rPr lang="en-US" sz="1200" b="1" dirty="0"/>
              <a:t>[Specify Purpose]</a:t>
            </a:r>
            <a:r>
              <a:rPr lang="en-US" sz="1200" dirty="0"/>
              <a:t>.</a:t>
            </a:r>
          </a:p>
          <a:p>
            <a:pPr marL="228600" lvl="0" indent="-228600" algn="just">
              <a:buFont typeface="+mj-lt"/>
              <a:buAutoNum type="arabicPeriod"/>
            </a:pPr>
            <a:endParaRPr lang="en-US" sz="1200" dirty="0"/>
          </a:p>
          <a:p>
            <a:pPr marL="228600" lvl="0" indent="-228600" algn="just">
              <a:buFont typeface="+mj-lt"/>
              <a:buAutoNum type="arabicPeriod"/>
            </a:pPr>
            <a:endParaRPr lang="en-US" sz="1200" dirty="0"/>
          </a:p>
          <a:p>
            <a:pPr algn="just"/>
            <a:endParaRPr lang="en-US" sz="1400" b="1" dirty="0"/>
          </a:p>
          <a:p>
            <a:pPr algn="just"/>
            <a:r>
              <a:rPr lang="en-US" sz="1400" b="1" dirty="0"/>
              <a:t>SCHEDULE OF DOCUMENTS</a:t>
            </a:r>
          </a:p>
          <a:p>
            <a:pPr algn="just"/>
            <a:endParaRPr lang="en-US" sz="1200" b="1" dirty="0"/>
          </a:p>
          <a:p>
            <a:pPr lvl="0" algn="just">
              <a:lnSpc>
                <a:spcPct val="150000"/>
              </a:lnSpc>
            </a:pPr>
            <a:r>
              <a:rPr lang="en-US" sz="1200" dirty="0"/>
              <a:t>Name of document: __________________________</a:t>
            </a:r>
          </a:p>
          <a:p>
            <a:pPr lvl="0" algn="just">
              <a:lnSpc>
                <a:spcPct val="150000"/>
              </a:lnSpc>
            </a:pPr>
            <a:r>
              <a:rPr lang="en-US" sz="1200" dirty="0"/>
              <a:t>Document number / reference number: __________________________</a:t>
            </a:r>
          </a:p>
          <a:p>
            <a:pPr lvl="0" algn="just">
              <a:lnSpc>
                <a:spcPct val="150000"/>
              </a:lnSpc>
            </a:pPr>
            <a:r>
              <a:rPr lang="en-US" sz="1200" dirty="0"/>
              <a:t>Date of issue: __________________________</a:t>
            </a:r>
          </a:p>
        </p:txBody>
      </p:sp>
      <p:sp>
        <p:nvSpPr>
          <p:cNvPr id="7" name="Rectangle 6">
            <a:extLst>
              <a:ext uri="{FF2B5EF4-FFF2-40B4-BE49-F238E27FC236}">
                <a16:creationId xmlns:a16="http://schemas.microsoft.com/office/drawing/2014/main" id="{C8F3CA74-33D7-2986-144F-E3D0657E6A7D}"/>
              </a:ext>
            </a:extLst>
          </p:cNvPr>
          <p:cNvSpPr/>
          <p:nvPr/>
        </p:nvSpPr>
        <p:spPr>
          <a:xfrm>
            <a:off x="5265044" y="9124076"/>
            <a:ext cx="971869" cy="276999"/>
          </a:xfrm>
          <a:prstGeom prst="rect">
            <a:avLst/>
          </a:prstGeom>
          <a:noFill/>
        </p:spPr>
        <p:txBody>
          <a:bodyPr wrap="none" lIns="91440" tIns="45720" rIns="91440" bIns="45720">
            <a:spAutoFit/>
          </a:bodyPr>
          <a:lstStyle/>
          <a:p>
            <a:pPr algn="ctr"/>
            <a:r>
              <a:rPr lang="en-US" sz="1200" b="1" cap="none" spc="0" dirty="0">
                <a:ln w="0"/>
                <a:solidFill>
                  <a:schemeClr val="tx1"/>
                </a:solidFill>
              </a:rPr>
              <a:t>Page No.2/3</a:t>
            </a:r>
          </a:p>
        </p:txBody>
      </p:sp>
    </p:spTree>
    <p:extLst>
      <p:ext uri="{BB962C8B-B14F-4D97-AF65-F5344CB8AC3E}">
        <p14:creationId xmlns:p14="http://schemas.microsoft.com/office/powerpoint/2010/main" val="3433768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B0086C-7C1B-0617-5C6B-937EF9B7BDF9}"/>
              </a:ext>
            </a:extLst>
          </p:cNvPr>
          <p:cNvSpPr/>
          <p:nvPr/>
        </p:nvSpPr>
        <p:spPr>
          <a:xfrm>
            <a:off x="738898" y="1622726"/>
            <a:ext cx="5380204" cy="2279727"/>
          </a:xfrm>
          <a:prstGeom prst="rect">
            <a:avLst/>
          </a:prstGeom>
          <a:noFill/>
        </p:spPr>
        <p:txBody>
          <a:bodyPr wrap="square" lIns="91440" tIns="45720" rIns="91440" bIns="45720">
            <a:spAutoFit/>
          </a:bodyPr>
          <a:lstStyle/>
          <a:p>
            <a:pPr lvl="0" algn="just">
              <a:lnSpc>
                <a:spcPct val="150000"/>
              </a:lnSpc>
            </a:pPr>
            <a:r>
              <a:rPr lang="en-US" sz="1200" dirty="0"/>
              <a:t>Issuing authority, if applicable: __________________________</a:t>
            </a:r>
          </a:p>
          <a:p>
            <a:pPr lvl="0" algn="just">
              <a:lnSpc>
                <a:spcPct val="150000"/>
              </a:lnSpc>
            </a:pPr>
            <a:r>
              <a:rPr lang="en-US" sz="1200" dirty="0"/>
              <a:t>Purpose of submission: __________________________</a:t>
            </a:r>
          </a:p>
          <a:p>
            <a:pPr lvl="0" algn="just">
              <a:lnSpc>
                <a:spcPct val="150000"/>
              </a:lnSpc>
            </a:pPr>
            <a:endParaRPr lang="en-US" sz="1200" dirty="0"/>
          </a:p>
          <a:p>
            <a:pPr algn="just">
              <a:lnSpc>
                <a:spcPct val="150000"/>
              </a:lnSpc>
            </a:pPr>
            <a:r>
              <a:rPr lang="en-US" sz="1200" b="1" dirty="0"/>
              <a:t>VERIFICATION</a:t>
            </a:r>
          </a:p>
          <a:p>
            <a:pPr algn="just">
              <a:lnSpc>
                <a:spcPct val="150000"/>
              </a:lnSpc>
            </a:pPr>
            <a:endParaRPr lang="en-US" sz="1200" b="1" dirty="0"/>
          </a:p>
          <a:p>
            <a:pPr algn="just">
              <a:lnSpc>
                <a:spcPct val="150000"/>
              </a:lnSpc>
            </a:pPr>
            <a:r>
              <a:rPr lang="en-US" sz="1200" dirty="0"/>
              <a:t>	I, </a:t>
            </a:r>
            <a:r>
              <a:rPr lang="en-US" sz="1200" b="1" dirty="0"/>
              <a:t>[Full Name of Deponent]</a:t>
            </a:r>
            <a:r>
              <a:rPr lang="en-US" sz="1200" dirty="0"/>
              <a:t>, the above-named deponent, hereby verify that the contents of paragraphs 1 to 9 of this affidavit are true and correct to the best of my knowledge and belief, and that no material fact has knowingly been concealed.</a:t>
            </a:r>
          </a:p>
        </p:txBody>
      </p:sp>
      <p:sp>
        <p:nvSpPr>
          <p:cNvPr id="7" name="Rectangle 6">
            <a:extLst>
              <a:ext uri="{FF2B5EF4-FFF2-40B4-BE49-F238E27FC236}">
                <a16:creationId xmlns:a16="http://schemas.microsoft.com/office/drawing/2014/main" id="{58EFBB56-BD6A-D507-B4E3-3F9F2526B91C}"/>
              </a:ext>
            </a:extLst>
          </p:cNvPr>
          <p:cNvSpPr/>
          <p:nvPr/>
        </p:nvSpPr>
        <p:spPr>
          <a:xfrm>
            <a:off x="594029" y="4124177"/>
            <a:ext cx="2137124" cy="461665"/>
          </a:xfrm>
          <a:prstGeom prst="rect">
            <a:avLst/>
          </a:prstGeom>
          <a:noFill/>
        </p:spPr>
        <p:txBody>
          <a:bodyPr wrap="none" lIns="91440" tIns="45720" rIns="91440" bIns="45720">
            <a:spAutoFit/>
          </a:bodyPr>
          <a:lstStyle/>
          <a:p>
            <a:pPr algn="just"/>
            <a:r>
              <a:rPr lang="en-US" sz="1200" b="1" dirty="0"/>
              <a:t>Place: ___________________</a:t>
            </a:r>
          </a:p>
          <a:p>
            <a:pPr algn="just"/>
            <a:r>
              <a:rPr lang="en-US" sz="1200" b="1" dirty="0"/>
              <a:t>Date: ____________________</a:t>
            </a:r>
            <a:endParaRPr lang="en-US" sz="1200" dirty="0"/>
          </a:p>
        </p:txBody>
      </p:sp>
      <p:sp>
        <p:nvSpPr>
          <p:cNvPr id="9" name="Rectangle 8">
            <a:extLst>
              <a:ext uri="{FF2B5EF4-FFF2-40B4-BE49-F238E27FC236}">
                <a16:creationId xmlns:a16="http://schemas.microsoft.com/office/drawing/2014/main" id="{8342D1DC-440F-41B1-DECA-F615C54684DD}"/>
              </a:ext>
            </a:extLst>
          </p:cNvPr>
          <p:cNvSpPr/>
          <p:nvPr/>
        </p:nvSpPr>
        <p:spPr>
          <a:xfrm>
            <a:off x="5265044" y="9124076"/>
            <a:ext cx="971869" cy="276999"/>
          </a:xfrm>
          <a:prstGeom prst="rect">
            <a:avLst/>
          </a:prstGeom>
          <a:noFill/>
        </p:spPr>
        <p:txBody>
          <a:bodyPr wrap="none" lIns="91440" tIns="45720" rIns="91440" bIns="45720">
            <a:spAutoFit/>
          </a:bodyPr>
          <a:lstStyle/>
          <a:p>
            <a:pPr algn="ctr"/>
            <a:r>
              <a:rPr lang="en-US" sz="1200" b="1" cap="none" spc="0" dirty="0">
                <a:ln w="0"/>
                <a:solidFill>
                  <a:schemeClr val="tx1"/>
                </a:solidFill>
              </a:rPr>
              <a:t>Page No.</a:t>
            </a:r>
            <a:r>
              <a:rPr lang="en-US" sz="1200" b="1" dirty="0">
                <a:ln w="0"/>
              </a:rPr>
              <a:t>3</a:t>
            </a:r>
            <a:r>
              <a:rPr lang="en-US" sz="1200" b="1" cap="none" spc="0" dirty="0">
                <a:ln w="0"/>
                <a:solidFill>
                  <a:schemeClr val="tx1"/>
                </a:solidFill>
              </a:rPr>
              <a:t>/3</a:t>
            </a:r>
          </a:p>
        </p:txBody>
      </p:sp>
    </p:spTree>
    <p:extLst>
      <p:ext uri="{BB962C8B-B14F-4D97-AF65-F5344CB8AC3E}">
        <p14:creationId xmlns:p14="http://schemas.microsoft.com/office/powerpoint/2010/main" val="35005751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31</TotalTime>
  <Words>424</Words>
  <Application>Microsoft Office PowerPoint</Application>
  <PresentationFormat>A4 Paper (210x297 mm)</PresentationFormat>
  <Paragraphs>40</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Datta Aihole</dc:creator>
  <cp:lastModifiedBy>Datta Aihole</cp:lastModifiedBy>
  <cp:revision>1</cp:revision>
  <dcterms:created xsi:type="dcterms:W3CDTF">2026-10-24T13:51:16Z</dcterms:created>
  <dcterms:modified xsi:type="dcterms:W3CDTF">2026-10-24T14:22:35Z</dcterms:modified>
</cp:coreProperties>
</file>