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72" y="-3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5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2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1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9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31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7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76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0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23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43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4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9EC80-5D88-42D5-B4CF-067FD0D3FBBE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F62B8-EA04-4EE8-9DE3-72A4C3A93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20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3231A7-1FF4-9297-DAB5-363D747895DD}"/>
              </a:ext>
            </a:extLst>
          </p:cNvPr>
          <p:cNvSpPr/>
          <p:nvPr/>
        </p:nvSpPr>
        <p:spPr>
          <a:xfrm>
            <a:off x="629618" y="7689552"/>
            <a:ext cx="5598763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/>
              <a:t>AFFIDAVIT OF MARRIAGE</a:t>
            </a:r>
          </a:p>
          <a:p>
            <a:pPr algn="ctr"/>
            <a:r>
              <a:rPr lang="en-US" sz="1600" b="1" dirty="0"/>
              <a:t>JOINT AFFIDAVIT BY HUSBAND AND WIFE</a:t>
            </a:r>
          </a:p>
          <a:p>
            <a:pPr algn="ctr"/>
            <a:endParaRPr lang="en-US" sz="1600" dirty="0"/>
          </a:p>
          <a:p>
            <a:pPr algn="just"/>
            <a:r>
              <a:rPr lang="en-US" sz="1200" dirty="0"/>
              <a:t>	We, </a:t>
            </a:r>
            <a:r>
              <a:rPr lang="en-US" sz="1200" b="1" dirty="0"/>
              <a:t>Sri. [Husband’s Full Name], S/o [Father’s Full Name], </a:t>
            </a:r>
            <a:r>
              <a:rPr lang="en-US" sz="1200" dirty="0"/>
              <a:t>aged about [Age] years, residing at </a:t>
            </a:r>
            <a:r>
              <a:rPr lang="en-US" sz="1200" b="1" dirty="0"/>
              <a:t>[Full Residential Address]; </a:t>
            </a:r>
            <a:r>
              <a:rPr lang="en-US" sz="1200" dirty="0"/>
              <a:t>and </a:t>
            </a:r>
            <a:r>
              <a:rPr lang="en-US" sz="1200" b="1" dirty="0"/>
              <a:t>Smt. [Wife’s Full Name], D/o [Father’s Full Name], </a:t>
            </a:r>
            <a:r>
              <a:rPr lang="en-US" sz="1200" dirty="0"/>
              <a:t>aged about [Age] years, residing at [Full Residential Address]; do hereby solemnly affirm and declare as follows: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923832-1E4B-957B-DB29-7224BE3AF89F}"/>
              </a:ext>
            </a:extLst>
          </p:cNvPr>
          <p:cNvSpPr/>
          <p:nvPr/>
        </p:nvSpPr>
        <p:spPr>
          <a:xfrm>
            <a:off x="5265044" y="934381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</a:t>
            </a:r>
            <a:r>
              <a:rPr lang="en-US" sz="1200" b="1" dirty="0">
                <a:ln w="0"/>
              </a:rPr>
              <a:t>1</a:t>
            </a:r>
            <a:r>
              <a:rPr lang="en-US" sz="1200" b="1" cap="none" spc="0" dirty="0">
                <a:ln w="0"/>
                <a:solidFill>
                  <a:schemeClr val="tx1"/>
                </a:solidFill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374978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4FA556-7502-B870-4D57-238139F4E900}"/>
              </a:ext>
            </a:extLst>
          </p:cNvPr>
          <p:cNvSpPr/>
          <p:nvPr/>
        </p:nvSpPr>
        <p:spPr>
          <a:xfrm>
            <a:off x="629618" y="1315968"/>
            <a:ext cx="5598763" cy="72800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en-US" sz="1200" dirty="0"/>
              <a:t>That we are the deponents herein and are competent to swear to this affidavit regarding our marriage.</a:t>
            </a:r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endParaRPr lang="en-US" sz="600" dirty="0"/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en-US" sz="1200" dirty="0"/>
              <a:t>That our marriage was solemnized on </a:t>
            </a:r>
            <a:r>
              <a:rPr lang="en-US" sz="1200" b="1" dirty="0"/>
              <a:t>[Date of Marriage]</a:t>
            </a:r>
            <a:r>
              <a:rPr lang="en-US" sz="1200" dirty="0"/>
              <a:t> at </a:t>
            </a:r>
            <a:r>
              <a:rPr lang="en-US" sz="1200" b="1" dirty="0"/>
              <a:t>[Place of Marriage]</a:t>
            </a:r>
            <a:r>
              <a:rPr lang="en-US" sz="1200" dirty="0"/>
              <a:t>, in accordance with </a:t>
            </a:r>
            <a:r>
              <a:rPr lang="en-US" sz="1200" b="1" dirty="0"/>
              <a:t>[applicable customary rites and ceremonies / applicable personal law]</a:t>
            </a:r>
            <a:r>
              <a:rPr lang="en-US" sz="1200" dirty="0"/>
              <a:t>.</a:t>
            </a:r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endParaRPr lang="en-US" sz="600" dirty="0"/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en-US" sz="1200" dirty="0"/>
              <a:t>That at the time of our marriage, our respective ages were [Husband’s Age] years and [Wife’s Age] years.</a:t>
            </a:r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endParaRPr lang="en-US" sz="600" dirty="0"/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en-US" sz="1200" dirty="0"/>
              <a:t>That our marriage was solemnized with the free consent of both parties, without force, coercion, or undue influence.</a:t>
            </a:r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endParaRPr lang="en-US" sz="600" dirty="0"/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en-US" sz="1200" dirty="0"/>
              <a:t>That we are known by the following particulars:</a:t>
            </a:r>
          </a:p>
          <a:p>
            <a:pPr lvl="1" algn="just">
              <a:lnSpc>
                <a:spcPct val="150000"/>
              </a:lnSpc>
            </a:pPr>
            <a:r>
              <a:rPr lang="en-US" sz="1200" dirty="0"/>
              <a:t>Husband’s Name: [Full Name]</a:t>
            </a:r>
          </a:p>
          <a:p>
            <a:pPr lvl="1" algn="just">
              <a:lnSpc>
                <a:spcPct val="150000"/>
              </a:lnSpc>
            </a:pPr>
            <a:r>
              <a:rPr lang="en-US" sz="1200" dirty="0"/>
              <a:t>Wife’s Name: [Full Name]</a:t>
            </a:r>
          </a:p>
          <a:p>
            <a:pPr lvl="1" algn="just">
              <a:lnSpc>
                <a:spcPct val="150000"/>
              </a:lnSpc>
            </a:pPr>
            <a:r>
              <a:rPr lang="en-US" sz="1200" dirty="0"/>
              <a:t>Date of Marriage: [DD/MM/YYYY]</a:t>
            </a:r>
          </a:p>
          <a:p>
            <a:pPr lvl="1" algn="just">
              <a:lnSpc>
                <a:spcPct val="150000"/>
              </a:lnSpc>
            </a:pPr>
            <a:r>
              <a:rPr lang="en-US" sz="1200" dirty="0"/>
              <a:t>Place of Marriage: [Place]</a:t>
            </a:r>
          </a:p>
          <a:p>
            <a:pPr lvl="1" algn="just">
              <a:lnSpc>
                <a:spcPct val="150000"/>
              </a:lnSpc>
            </a:pPr>
            <a:r>
              <a:rPr lang="en-US" sz="1200" dirty="0"/>
              <a:t>Present Residential Address: [Full Address]</a:t>
            </a:r>
          </a:p>
          <a:p>
            <a:pPr lvl="0" algn="just">
              <a:lnSpc>
                <a:spcPct val="150000"/>
              </a:lnSpc>
            </a:pPr>
            <a:endParaRPr lang="en-US" sz="600" dirty="0"/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1200" dirty="0"/>
              <a:t>That we are living as husband and wife at the address stated above, </a:t>
            </a:r>
            <a:r>
              <a:rPr lang="en-US" sz="1200" b="1" dirty="0"/>
              <a:t>[if factually correct]</a:t>
            </a:r>
            <a:r>
              <a:rPr lang="en-US" sz="1200" dirty="0"/>
              <a:t>.</a:t>
            </a:r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 startAt="6"/>
            </a:pPr>
            <a:endParaRPr lang="en-US" sz="600" dirty="0"/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1200" dirty="0"/>
              <a:t>That the particulars stated in this affidavit are true and correct to the best of our knowledge and belief.</a:t>
            </a:r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 startAt="6"/>
            </a:pPr>
            <a:endParaRPr lang="en-US" sz="600" dirty="0"/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 startAt="6"/>
            </a:pPr>
            <a:r>
              <a:rPr lang="en-US" sz="1200" dirty="0"/>
              <a:t>That this affidavit is executed for the purpose of </a:t>
            </a:r>
            <a:r>
              <a:rPr lang="en-US" sz="1200" b="1" dirty="0"/>
              <a:t>[specify the purpose, such as submission to a concerned authority or supporting an application for marriage registration]</a:t>
            </a:r>
            <a:r>
              <a:rPr lang="en-US" sz="1200" dirty="0"/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B94DB3-6BC7-1714-421B-6BA86A083E70}"/>
              </a:ext>
            </a:extLst>
          </p:cNvPr>
          <p:cNvSpPr/>
          <p:nvPr/>
        </p:nvSpPr>
        <p:spPr>
          <a:xfrm>
            <a:off x="5265044" y="934381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No.2/3</a:t>
            </a:r>
          </a:p>
        </p:txBody>
      </p:sp>
    </p:spTree>
    <p:extLst>
      <p:ext uri="{BB962C8B-B14F-4D97-AF65-F5344CB8AC3E}">
        <p14:creationId xmlns:p14="http://schemas.microsoft.com/office/powerpoint/2010/main" val="2205364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CF43838-92CD-C56B-22A8-3AA9DFB59E9C}"/>
              </a:ext>
            </a:extLst>
          </p:cNvPr>
          <p:cNvSpPr/>
          <p:nvPr/>
        </p:nvSpPr>
        <p:spPr>
          <a:xfrm>
            <a:off x="629618" y="4040483"/>
            <a:ext cx="191270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200" b="1" cap="none" spc="0" dirty="0">
                <a:ln w="0"/>
                <a:solidFill>
                  <a:schemeClr val="tx1"/>
                </a:solidFill>
              </a:rPr>
              <a:t>Deponent No.1, Husband</a:t>
            </a:r>
          </a:p>
          <a:p>
            <a:endParaRPr lang="en-US" sz="1200" b="1" dirty="0">
              <a:ln w="0"/>
            </a:endParaRPr>
          </a:p>
          <a:p>
            <a:endParaRPr lang="en-US" sz="1200" b="1" cap="none" spc="0" dirty="0">
              <a:ln w="0"/>
              <a:solidFill>
                <a:schemeClr val="tx1"/>
              </a:solidFill>
            </a:endParaRPr>
          </a:p>
          <a:p>
            <a:r>
              <a:rPr lang="en-US" sz="1200" b="1" dirty="0">
                <a:ln w="0"/>
              </a:rPr>
              <a:t>Name:_________________</a:t>
            </a:r>
            <a:endParaRPr lang="en-US" sz="12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B07F0F-84EF-D08D-29F0-D38C000CB16A}"/>
              </a:ext>
            </a:extLst>
          </p:cNvPr>
          <p:cNvSpPr/>
          <p:nvPr/>
        </p:nvSpPr>
        <p:spPr>
          <a:xfrm>
            <a:off x="4315678" y="4040483"/>
            <a:ext cx="191270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1200" b="1" cap="none" spc="0" dirty="0">
                <a:ln w="0"/>
                <a:solidFill>
                  <a:schemeClr val="tx1"/>
                </a:solidFill>
              </a:rPr>
              <a:t>Deponent No.2, Wife</a:t>
            </a:r>
          </a:p>
          <a:p>
            <a:endParaRPr lang="en-US" sz="1200" b="1" dirty="0">
              <a:ln w="0"/>
            </a:endParaRPr>
          </a:p>
          <a:p>
            <a:endParaRPr lang="en-US" sz="1200" b="1" cap="none" spc="0" dirty="0">
              <a:ln w="0"/>
              <a:solidFill>
                <a:schemeClr val="tx1"/>
              </a:solidFill>
            </a:endParaRPr>
          </a:p>
          <a:p>
            <a:r>
              <a:rPr lang="en-US" sz="1200" b="1" dirty="0">
                <a:ln w="0"/>
              </a:rPr>
              <a:t>Name:_________________</a:t>
            </a:r>
            <a:endParaRPr lang="en-US" sz="12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3CEB8A-9099-437C-CAFC-3C5F9D5C4B67}"/>
              </a:ext>
            </a:extLst>
          </p:cNvPr>
          <p:cNvSpPr/>
          <p:nvPr/>
        </p:nvSpPr>
        <p:spPr>
          <a:xfrm>
            <a:off x="594029" y="3344460"/>
            <a:ext cx="213712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1200" b="1" dirty="0"/>
              <a:t>Place: ___________________</a:t>
            </a:r>
          </a:p>
          <a:p>
            <a:pPr algn="just"/>
            <a:r>
              <a:rPr lang="en-US" sz="1200" b="1" dirty="0"/>
              <a:t>Date: ____________________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069274-4923-CC11-5FAB-8151709A2CA2}"/>
              </a:ext>
            </a:extLst>
          </p:cNvPr>
          <p:cNvSpPr txBox="1"/>
          <p:nvPr/>
        </p:nvSpPr>
        <p:spPr>
          <a:xfrm>
            <a:off x="594029" y="700564"/>
            <a:ext cx="5634352" cy="2279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ct val="150000"/>
              </a:lnSpc>
              <a:buFont typeface="+mj-lt"/>
              <a:buAutoNum type="arabicPeriod" startAt="9"/>
            </a:pPr>
            <a:r>
              <a:rPr lang="en-US" sz="1200" dirty="0"/>
              <a:t>That we undertake to produce relevant documentary evidence, including identity documents and other marriage-related records, as may be required by the competent authority.</a:t>
            </a:r>
          </a:p>
          <a:p>
            <a:pPr marL="228600" lvl="0" indent="-228600" algn="just">
              <a:lnSpc>
                <a:spcPct val="150000"/>
              </a:lnSpc>
              <a:buFont typeface="+mj-lt"/>
              <a:buAutoNum type="arabicPeriod" startAt="9"/>
            </a:pPr>
            <a:endParaRPr lang="en-US" sz="1200" dirty="0"/>
          </a:p>
          <a:p>
            <a:pPr algn="just">
              <a:lnSpc>
                <a:spcPct val="150000"/>
              </a:lnSpc>
            </a:pPr>
            <a:r>
              <a:rPr lang="en-US" sz="1200" b="1" dirty="0"/>
              <a:t>VERIFICATION</a:t>
            </a:r>
          </a:p>
          <a:p>
            <a:pPr algn="just">
              <a:lnSpc>
                <a:spcPct val="150000"/>
              </a:lnSpc>
            </a:pPr>
            <a:r>
              <a:rPr lang="en-US" sz="1200" dirty="0"/>
              <a:t>	We, the above-named deponents, hereby verify that the contents of paragraphs 1 to 9 are true and correct to the best of our knowledge and belief, and that no material fact has knowingly been concealed.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1EB089-95B8-CED2-EF8C-7B82263F14C4}"/>
              </a:ext>
            </a:extLst>
          </p:cNvPr>
          <p:cNvSpPr/>
          <p:nvPr/>
        </p:nvSpPr>
        <p:spPr>
          <a:xfrm>
            <a:off x="5265044" y="934381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</a:t>
            </a:r>
            <a:r>
              <a:rPr lang="en-US" sz="1200" b="1" dirty="0">
                <a:ln w="0"/>
              </a:rPr>
              <a:t>3</a:t>
            </a:r>
            <a:r>
              <a:rPr lang="en-US" sz="1200" b="1" cap="none" spc="0" dirty="0">
                <a:ln w="0"/>
                <a:solidFill>
                  <a:schemeClr val="tx1"/>
                </a:solidFill>
              </a:rPr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val="3547067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</TotalTime>
  <Words>393</Words>
  <Application>Microsoft Office PowerPoint</Application>
  <PresentationFormat>A4 Paper (210x297 mm)</PresentationFormat>
  <Paragraphs>41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Datta Aihole</dc:creator>
  <cp:lastModifiedBy>Datta Aihole</cp:lastModifiedBy>
  <cp:revision>2</cp:revision>
  <dcterms:created xsi:type="dcterms:W3CDTF">2026-10-24T13:31:19Z</dcterms:created>
  <dcterms:modified xsi:type="dcterms:W3CDTF">2026-10-24T13:50:39Z</dcterms:modified>
</cp:coreProperties>
</file>